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259" r:id="rId4"/>
    <p:sldId id="260" r:id="rId5"/>
    <p:sldId id="261" r:id="rId6"/>
    <p:sldId id="262" r:id="rId7"/>
    <p:sldId id="264"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66FF"/>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72822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721084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141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714989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77672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442853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978704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567087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837481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67252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970216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5F0566-0866-4E24-974C-1B00EA1A7B91}" type="datetimeFigureOut">
              <a:rPr lang="en-US" smtClean="0"/>
              <a:t>2/10/2024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697219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5F0566-0866-4E24-974C-1B00EA1A7B91}" type="datetimeFigureOut">
              <a:rPr lang="en-US" smtClean="0"/>
              <a:t>2/10/2024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764480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F0566-0866-4E24-974C-1B00EA1A7B91}" type="datetimeFigureOut">
              <a:rPr lang="en-US" smtClean="0"/>
              <a:t>2/10/2024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074709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804022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71892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55F0566-0866-4E24-974C-1B00EA1A7B91}" type="datetimeFigureOut">
              <a:rPr lang="en-US" smtClean="0"/>
              <a:t>2/10/2024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5DE37BC-A375-428E-8DA5-859D06485E10}" type="slidenum">
              <a:rPr lang="en-US" smtClean="0"/>
              <a:t>‹#›</a:t>
            </a:fld>
            <a:endParaRPr lang="en-US"/>
          </a:p>
        </p:txBody>
      </p:sp>
    </p:spTree>
    <p:extLst>
      <p:ext uri="{BB962C8B-B14F-4D97-AF65-F5344CB8AC3E}">
        <p14:creationId xmlns:p14="http://schemas.microsoft.com/office/powerpoint/2010/main" val="28894470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customer-magnet-magnet-customers-1019871/"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slide" Target="slide6.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slide" Target="slide7.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7.png"/><Relationship Id="rId5" Type="http://schemas.openxmlformats.org/officeDocument/2006/relationships/slide" Target="slide4.xml"/><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utismileanyway.wordpress.com/2015/03/27/thank-you/" TargetMode="External"/><Relationship Id="rId2" Type="http://schemas.openxmlformats.org/officeDocument/2006/relationships/image" Target="../media/image2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EED-AB33-BE8A-0E6E-BDA80B21F91E}"/>
              </a:ext>
            </a:extLst>
          </p:cNvPr>
          <p:cNvSpPr>
            <a:spLocks noGrp="1"/>
          </p:cNvSpPr>
          <p:nvPr>
            <p:ph type="ctrTitle"/>
          </p:nvPr>
        </p:nvSpPr>
        <p:spPr>
          <a:xfrm>
            <a:off x="744219" y="822226"/>
            <a:ext cx="5565141" cy="1910813"/>
          </a:xfrm>
        </p:spPr>
        <p:txBody>
          <a:bodyPr>
            <a:normAutofit/>
          </a:bodyPr>
          <a:lstStyle/>
          <a:p>
            <a:pPr algn="ctr"/>
            <a:r>
              <a:rPr lang="en-US" sz="3600" dirty="0"/>
              <a:t>Unveiling Airbnb: Exploring Global Operations and Insights</a:t>
            </a:r>
          </a:p>
        </p:txBody>
      </p:sp>
      <p:sp>
        <p:nvSpPr>
          <p:cNvPr id="3" name="Subtitle 2">
            <a:extLst>
              <a:ext uri="{FF2B5EF4-FFF2-40B4-BE49-F238E27FC236}">
                <a16:creationId xmlns:a16="http://schemas.microsoft.com/office/drawing/2014/main" id="{7D9F2DFC-CDD3-7858-BBC5-9B2BEA32C199}"/>
              </a:ext>
            </a:extLst>
          </p:cNvPr>
          <p:cNvSpPr>
            <a:spLocks noGrp="1"/>
          </p:cNvSpPr>
          <p:nvPr>
            <p:ph type="subTitle" idx="1"/>
          </p:nvPr>
        </p:nvSpPr>
        <p:spPr>
          <a:xfrm>
            <a:off x="989393" y="2844800"/>
            <a:ext cx="5106607" cy="1544320"/>
          </a:xfrm>
        </p:spPr>
        <p:txBody>
          <a:bodyPr>
            <a:normAutofit fontScale="40000" lnSpcReduction="20000"/>
          </a:bodyPr>
          <a:lstStyle/>
          <a:p>
            <a:endParaRPr lang="en-US" sz="3200" dirty="0"/>
          </a:p>
          <a:p>
            <a:pPr algn="ctr"/>
            <a:r>
              <a:rPr lang="en-US" sz="6200" b="1" dirty="0">
                <a:solidFill>
                  <a:srgbClr val="002060"/>
                </a:solidFill>
              </a:rPr>
              <a:t>“</a:t>
            </a:r>
            <a:r>
              <a:rPr lang="en-US" sz="6000" b="1" dirty="0">
                <a:solidFill>
                  <a:srgbClr val="002060"/>
                </a:solidFill>
              </a:rPr>
              <a:t>Unlocking Insights: Airbnb's Global Impact through Data-driven Analysis from iVision”</a:t>
            </a:r>
          </a:p>
          <a:p>
            <a:endParaRPr lang="en-US" dirty="0"/>
          </a:p>
        </p:txBody>
      </p:sp>
      <p:sp>
        <p:nvSpPr>
          <p:cNvPr id="7" name="Flowchart: Document 6">
            <a:extLst>
              <a:ext uri="{FF2B5EF4-FFF2-40B4-BE49-F238E27FC236}">
                <a16:creationId xmlns:a16="http://schemas.microsoft.com/office/drawing/2014/main" id="{1FD94264-60A7-104F-D281-8AD9F97ADECC}"/>
              </a:ext>
            </a:extLst>
          </p:cNvPr>
          <p:cNvSpPr/>
          <p:nvPr/>
        </p:nvSpPr>
        <p:spPr>
          <a:xfrm rot="5400000">
            <a:off x="6209697" y="875697"/>
            <a:ext cx="6857998" cy="5106607"/>
          </a:xfrm>
          <a:prstGeom prst="flowChartDocument">
            <a:avLst/>
          </a:prstGeom>
          <a:blipFill dpi="0" rotWithShape="0">
            <a:blip r:embed="rId4"/>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086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5E2E96-78F8-8CD3-802A-94875D8A9934}"/>
              </a:ext>
            </a:extLst>
          </p:cNvPr>
          <p:cNvSpPr/>
          <p:nvPr/>
        </p:nvSpPr>
        <p:spPr>
          <a:xfrm>
            <a:off x="4734560" y="0"/>
            <a:ext cx="1889760" cy="6858000"/>
          </a:xfrm>
          <a:custGeom>
            <a:avLst/>
            <a:gdLst>
              <a:gd name="connsiteX0" fmla="*/ 0 w 1889760"/>
              <a:gd name="connsiteY0" fmla="*/ 0 h 6858000"/>
              <a:gd name="connsiteX1" fmla="*/ 1178560 w 1889760"/>
              <a:gd name="connsiteY1" fmla="*/ 0 h 6858000"/>
              <a:gd name="connsiteX2" fmla="*/ 1178560 w 1889760"/>
              <a:gd name="connsiteY2" fmla="*/ 5105401 h 6858000"/>
              <a:gd name="connsiteX3" fmla="*/ 1889760 w 1889760"/>
              <a:gd name="connsiteY3" fmla="*/ 5552441 h 6858000"/>
              <a:gd name="connsiteX4" fmla="*/ 1178560 w 1889760"/>
              <a:gd name="connsiteY4" fmla="*/ 5999481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5105401"/>
                </a:lnTo>
                <a:lnTo>
                  <a:pt x="1889760" y="5552441"/>
                </a:lnTo>
                <a:lnTo>
                  <a:pt x="1178560" y="5999481"/>
                </a:lnTo>
                <a:lnTo>
                  <a:pt x="1178560" y="6858000"/>
                </a:lnTo>
                <a:lnTo>
                  <a:pt x="0" y="6858000"/>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Title 39">
            <a:extLst>
              <a:ext uri="{FF2B5EF4-FFF2-40B4-BE49-F238E27FC236}">
                <a16:creationId xmlns:a16="http://schemas.microsoft.com/office/drawing/2014/main" id="{E985EF36-14AD-2A22-F120-0C7888124C7C}"/>
              </a:ext>
            </a:extLst>
          </p:cNvPr>
          <p:cNvSpPr>
            <a:spLocks noGrp="1"/>
          </p:cNvSpPr>
          <p:nvPr>
            <p:ph type="title"/>
          </p:nvPr>
        </p:nvSpPr>
        <p:spPr>
          <a:xfrm>
            <a:off x="6270171" y="624110"/>
            <a:ext cx="5234441" cy="746707"/>
          </a:xfrm>
        </p:spPr>
        <p:txBody>
          <a:bodyPr/>
          <a:lstStyle/>
          <a:p>
            <a:pPr algn="ctr"/>
            <a:r>
              <a:rPr lang="en-US" dirty="0"/>
              <a:t>Title: "Key Objectives"</a:t>
            </a:r>
          </a:p>
        </p:txBody>
      </p:sp>
      <p:sp>
        <p:nvSpPr>
          <p:cNvPr id="41" name="Content Placeholder 40">
            <a:extLst>
              <a:ext uri="{FF2B5EF4-FFF2-40B4-BE49-F238E27FC236}">
                <a16:creationId xmlns:a16="http://schemas.microsoft.com/office/drawing/2014/main" id="{915ABC6A-4BFF-3361-6E80-0D2CA1CCC1E5}"/>
              </a:ext>
            </a:extLst>
          </p:cNvPr>
          <p:cNvSpPr>
            <a:spLocks noGrp="1"/>
          </p:cNvSpPr>
          <p:nvPr>
            <p:ph idx="1"/>
          </p:nvPr>
        </p:nvSpPr>
        <p:spPr>
          <a:xfrm>
            <a:off x="6375400" y="1615440"/>
            <a:ext cx="5623560" cy="4139586"/>
          </a:xfrm>
        </p:spPr>
        <p:txBody>
          <a:bodyPr>
            <a:normAutofit/>
          </a:bodyPr>
          <a:lstStyle/>
          <a:p>
            <a:r>
              <a:rPr lang="en-US" sz="2000" dirty="0"/>
              <a:t>Review Score Analysis </a:t>
            </a:r>
          </a:p>
          <a:p>
            <a:pPr marL="0" indent="0">
              <a:buNone/>
            </a:pPr>
            <a:endParaRPr lang="en-US" sz="2000" dirty="0"/>
          </a:p>
          <a:p>
            <a:r>
              <a:rPr lang="en-US" sz="2000" dirty="0"/>
              <a:t>Host Experience Analysis   </a:t>
            </a:r>
          </a:p>
          <a:p>
            <a:pPr marL="0" indent="0">
              <a:buNone/>
            </a:pPr>
            <a:endParaRPr lang="en-US" sz="2000" dirty="0"/>
          </a:p>
          <a:p>
            <a:r>
              <a:rPr lang="en-US" sz="2000" dirty="0"/>
              <a:t>Property wise Analysis</a:t>
            </a:r>
          </a:p>
          <a:p>
            <a:pPr marL="0" indent="0">
              <a:buNone/>
            </a:pPr>
            <a:endParaRPr lang="en-US" sz="2000" dirty="0"/>
          </a:p>
          <a:p>
            <a:r>
              <a:rPr lang="en-US" sz="2000" dirty="0"/>
              <a:t> Trends and Patterns Analysis</a:t>
            </a:r>
          </a:p>
          <a:p>
            <a:pPr marL="0" indent="0">
              <a:buNone/>
            </a:pPr>
            <a:endParaRPr lang="en-US" sz="2000" dirty="0"/>
          </a:p>
          <a:p>
            <a:r>
              <a:rPr lang="en-US" sz="2000" dirty="0"/>
              <a:t>Summary and Recommendations</a:t>
            </a:r>
          </a:p>
        </p:txBody>
      </p:sp>
      <p:sp>
        <p:nvSpPr>
          <p:cNvPr id="25" name="Freeform: Shape 24">
            <a:extLst>
              <a:ext uri="{FF2B5EF4-FFF2-40B4-BE49-F238E27FC236}">
                <a16:creationId xmlns:a16="http://schemas.microsoft.com/office/drawing/2014/main" id="{6E0A077D-4786-582E-BBE2-D77A4343ED65}"/>
              </a:ext>
            </a:extLst>
          </p:cNvPr>
          <p:cNvSpPr/>
          <p:nvPr/>
        </p:nvSpPr>
        <p:spPr>
          <a:xfrm>
            <a:off x="3556000" y="0"/>
            <a:ext cx="1889760" cy="6858000"/>
          </a:xfrm>
          <a:custGeom>
            <a:avLst/>
            <a:gdLst>
              <a:gd name="connsiteX0" fmla="*/ 0 w 1889760"/>
              <a:gd name="connsiteY0" fmla="*/ 0 h 6858000"/>
              <a:gd name="connsiteX1" fmla="*/ 1178560 w 1889760"/>
              <a:gd name="connsiteY1" fmla="*/ 0 h 6858000"/>
              <a:gd name="connsiteX2" fmla="*/ 1178560 w 1889760"/>
              <a:gd name="connsiteY2" fmla="*/ 3929288 h 6858000"/>
              <a:gd name="connsiteX3" fmla="*/ 1889760 w 1889760"/>
              <a:gd name="connsiteY3" fmla="*/ 4376328 h 6858000"/>
              <a:gd name="connsiteX4" fmla="*/ 1178560 w 1889760"/>
              <a:gd name="connsiteY4" fmla="*/ 4823368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3929288"/>
                </a:lnTo>
                <a:lnTo>
                  <a:pt x="1889760" y="4376328"/>
                </a:lnTo>
                <a:lnTo>
                  <a:pt x="1178560" y="4823368"/>
                </a:lnTo>
                <a:lnTo>
                  <a:pt x="1178560" y="6858000"/>
                </a:lnTo>
                <a:lnTo>
                  <a:pt x="0" y="6858000"/>
                </a:lnTo>
                <a:close/>
              </a:path>
            </a:pathLst>
          </a:cu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hlinkClick r:id="rId2" action="ppaction://hlinksldjump"/>
            <a:extLst>
              <a:ext uri="{FF2B5EF4-FFF2-40B4-BE49-F238E27FC236}">
                <a16:creationId xmlns:a16="http://schemas.microsoft.com/office/drawing/2014/main" id="{32BA8AB4-7473-AC70-7064-AC1F57319D18}"/>
              </a:ext>
            </a:extLst>
          </p:cNvPr>
          <p:cNvSpPr txBox="1"/>
          <p:nvPr/>
        </p:nvSpPr>
        <p:spPr>
          <a:xfrm>
            <a:off x="5816600" y="5293361"/>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5</a:t>
            </a:r>
          </a:p>
        </p:txBody>
      </p:sp>
      <p:sp>
        <p:nvSpPr>
          <p:cNvPr id="31" name="TextBox 30">
            <a:hlinkClick r:id="rId3" action="ppaction://hlinksldjump"/>
            <a:extLst>
              <a:ext uri="{FF2B5EF4-FFF2-40B4-BE49-F238E27FC236}">
                <a16:creationId xmlns:a16="http://schemas.microsoft.com/office/drawing/2014/main" id="{F16C24F1-388F-0F4F-CFF9-00F3C1A05DD5}"/>
              </a:ext>
            </a:extLst>
          </p:cNvPr>
          <p:cNvSpPr txBox="1"/>
          <p:nvPr/>
        </p:nvSpPr>
        <p:spPr>
          <a:xfrm>
            <a:off x="4724398" y="4124961"/>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4</a:t>
            </a:r>
          </a:p>
        </p:txBody>
      </p:sp>
      <p:sp>
        <p:nvSpPr>
          <p:cNvPr id="26" name="Freeform: Shape 25">
            <a:extLst>
              <a:ext uri="{FF2B5EF4-FFF2-40B4-BE49-F238E27FC236}">
                <a16:creationId xmlns:a16="http://schemas.microsoft.com/office/drawing/2014/main" id="{865361B5-C7AA-332F-FC87-F9A107F303CA}"/>
              </a:ext>
            </a:extLst>
          </p:cNvPr>
          <p:cNvSpPr/>
          <p:nvPr/>
        </p:nvSpPr>
        <p:spPr>
          <a:xfrm>
            <a:off x="2357120" y="0"/>
            <a:ext cx="2006600" cy="6858000"/>
          </a:xfrm>
          <a:custGeom>
            <a:avLst/>
            <a:gdLst>
              <a:gd name="connsiteX0" fmla="*/ 0 w 1879598"/>
              <a:gd name="connsiteY0" fmla="*/ 0 h 6858000"/>
              <a:gd name="connsiteX1" fmla="*/ 1178560 w 1879598"/>
              <a:gd name="connsiteY1" fmla="*/ 0 h 6858000"/>
              <a:gd name="connsiteX2" fmla="*/ 1178560 w 1879598"/>
              <a:gd name="connsiteY2" fmla="*/ 2759565 h 6858000"/>
              <a:gd name="connsiteX3" fmla="*/ 1879598 w 1879598"/>
              <a:gd name="connsiteY3" fmla="*/ 3200217 h 6858000"/>
              <a:gd name="connsiteX4" fmla="*/ 1178560 w 1879598"/>
              <a:gd name="connsiteY4" fmla="*/ 3640870 h 6858000"/>
              <a:gd name="connsiteX5" fmla="*/ 1178560 w 1879598"/>
              <a:gd name="connsiteY5" fmla="*/ 6858000 h 6858000"/>
              <a:gd name="connsiteX6" fmla="*/ 0 w 187959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598" h="6858000">
                <a:moveTo>
                  <a:pt x="0" y="0"/>
                </a:moveTo>
                <a:lnTo>
                  <a:pt x="1178560" y="0"/>
                </a:lnTo>
                <a:lnTo>
                  <a:pt x="1178560" y="2759565"/>
                </a:lnTo>
                <a:lnTo>
                  <a:pt x="1879598" y="3200217"/>
                </a:lnTo>
                <a:lnTo>
                  <a:pt x="1178560" y="3640870"/>
                </a:lnTo>
                <a:lnTo>
                  <a:pt x="1178560" y="6858000"/>
                </a:lnTo>
                <a:lnTo>
                  <a:pt x="0" y="6858000"/>
                </a:ln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a:hlinkClick r:id="rId4" action="ppaction://hlinksldjump"/>
            <a:extLst>
              <a:ext uri="{FF2B5EF4-FFF2-40B4-BE49-F238E27FC236}">
                <a16:creationId xmlns:a16="http://schemas.microsoft.com/office/drawing/2014/main" id="{D3F5330A-DDB6-FF99-5006-764B40560BDD}"/>
              </a:ext>
            </a:extLst>
          </p:cNvPr>
          <p:cNvSpPr txBox="1"/>
          <p:nvPr/>
        </p:nvSpPr>
        <p:spPr>
          <a:xfrm>
            <a:off x="3515360" y="2967335"/>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3</a:t>
            </a:r>
          </a:p>
        </p:txBody>
      </p:sp>
      <p:sp>
        <p:nvSpPr>
          <p:cNvPr id="27" name="Freeform: Shape 26">
            <a:extLst>
              <a:ext uri="{FF2B5EF4-FFF2-40B4-BE49-F238E27FC236}">
                <a16:creationId xmlns:a16="http://schemas.microsoft.com/office/drawing/2014/main" id="{64394B94-F120-5738-B256-56314E907AED}"/>
              </a:ext>
            </a:extLst>
          </p:cNvPr>
          <p:cNvSpPr/>
          <p:nvPr/>
        </p:nvSpPr>
        <p:spPr>
          <a:xfrm>
            <a:off x="1188720" y="0"/>
            <a:ext cx="1889758" cy="6858000"/>
          </a:xfrm>
          <a:custGeom>
            <a:avLst/>
            <a:gdLst>
              <a:gd name="connsiteX0" fmla="*/ 0 w 1889758"/>
              <a:gd name="connsiteY0" fmla="*/ 0 h 6858000"/>
              <a:gd name="connsiteX1" fmla="*/ 1178560 w 1889758"/>
              <a:gd name="connsiteY1" fmla="*/ 0 h 6858000"/>
              <a:gd name="connsiteX2" fmla="*/ 1178560 w 1889758"/>
              <a:gd name="connsiteY2" fmla="*/ 1577067 h 6858000"/>
              <a:gd name="connsiteX3" fmla="*/ 1889758 w 1889758"/>
              <a:gd name="connsiteY3" fmla="*/ 2024106 h 6858000"/>
              <a:gd name="connsiteX4" fmla="*/ 1178560 w 1889758"/>
              <a:gd name="connsiteY4" fmla="*/ 2471145 h 6858000"/>
              <a:gd name="connsiteX5" fmla="*/ 1178560 w 1889758"/>
              <a:gd name="connsiteY5" fmla="*/ 6858000 h 6858000"/>
              <a:gd name="connsiteX6" fmla="*/ 0 w 18897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58" h="6858000">
                <a:moveTo>
                  <a:pt x="0" y="0"/>
                </a:moveTo>
                <a:lnTo>
                  <a:pt x="1178560" y="0"/>
                </a:lnTo>
                <a:lnTo>
                  <a:pt x="1178560" y="1577067"/>
                </a:lnTo>
                <a:lnTo>
                  <a:pt x="1889758" y="2024106"/>
                </a:lnTo>
                <a:lnTo>
                  <a:pt x="1178560" y="2471145"/>
                </a:lnTo>
                <a:lnTo>
                  <a:pt x="1178560" y="6858000"/>
                </a:lnTo>
                <a:lnTo>
                  <a:pt x="0" y="6858000"/>
                </a:lnTo>
                <a:close/>
              </a:path>
            </a:pathLst>
          </a:cu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extBox 33">
            <a:hlinkClick r:id="rId5" action="ppaction://hlinksldjump"/>
            <a:extLst>
              <a:ext uri="{FF2B5EF4-FFF2-40B4-BE49-F238E27FC236}">
                <a16:creationId xmlns:a16="http://schemas.microsoft.com/office/drawing/2014/main" id="{72372544-9586-B6D1-EDFE-C8A52E1A3A7A}"/>
              </a:ext>
            </a:extLst>
          </p:cNvPr>
          <p:cNvSpPr txBox="1"/>
          <p:nvPr/>
        </p:nvSpPr>
        <p:spPr>
          <a:xfrm>
            <a:off x="2336800" y="1775767"/>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2</a:t>
            </a:r>
          </a:p>
        </p:txBody>
      </p:sp>
      <p:sp>
        <p:nvSpPr>
          <p:cNvPr id="37" name="Freeform: Shape 36">
            <a:extLst>
              <a:ext uri="{FF2B5EF4-FFF2-40B4-BE49-F238E27FC236}">
                <a16:creationId xmlns:a16="http://schemas.microsoft.com/office/drawing/2014/main" id="{B2177262-2F0E-A0AE-E3D7-5E12F1F1C3D0}"/>
              </a:ext>
            </a:extLst>
          </p:cNvPr>
          <p:cNvSpPr/>
          <p:nvPr/>
        </p:nvSpPr>
        <p:spPr>
          <a:xfrm flipV="1">
            <a:off x="0" y="0"/>
            <a:ext cx="1910080" cy="6858000"/>
          </a:xfrm>
          <a:custGeom>
            <a:avLst/>
            <a:gdLst>
              <a:gd name="connsiteX0" fmla="*/ 0 w 1889760"/>
              <a:gd name="connsiteY0" fmla="*/ 0 h 6858000"/>
              <a:gd name="connsiteX1" fmla="*/ 1178560 w 1889760"/>
              <a:gd name="connsiteY1" fmla="*/ 0 h 6858000"/>
              <a:gd name="connsiteX2" fmla="*/ 1178560 w 1889760"/>
              <a:gd name="connsiteY2" fmla="*/ 5105401 h 6858000"/>
              <a:gd name="connsiteX3" fmla="*/ 1889760 w 1889760"/>
              <a:gd name="connsiteY3" fmla="*/ 5552441 h 6858000"/>
              <a:gd name="connsiteX4" fmla="*/ 1178560 w 1889760"/>
              <a:gd name="connsiteY4" fmla="*/ 5999481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5105401"/>
                </a:lnTo>
                <a:lnTo>
                  <a:pt x="1889760" y="5552441"/>
                </a:lnTo>
                <a:lnTo>
                  <a:pt x="1178560" y="5999481"/>
                </a:lnTo>
                <a:lnTo>
                  <a:pt x="1178560" y="6858000"/>
                </a:lnTo>
                <a:lnTo>
                  <a:pt x="0" y="685800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TextBox 38">
            <a:hlinkClick r:id="rId6" action="ppaction://hlinksldjump"/>
            <a:extLst>
              <a:ext uri="{FF2B5EF4-FFF2-40B4-BE49-F238E27FC236}">
                <a16:creationId xmlns:a16="http://schemas.microsoft.com/office/drawing/2014/main" id="{AB129852-CF41-0992-6F42-AF7868EB1BFC}"/>
              </a:ext>
            </a:extLst>
          </p:cNvPr>
          <p:cNvSpPr txBox="1"/>
          <p:nvPr/>
        </p:nvSpPr>
        <p:spPr>
          <a:xfrm>
            <a:off x="1158240" y="1064202"/>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1</a:t>
            </a:r>
          </a:p>
        </p:txBody>
      </p:sp>
      <p:pic>
        <p:nvPicPr>
          <p:cNvPr id="42" name="Content Placeholder 6" descr="Questions RTL">
            <a:extLst>
              <a:ext uri="{FF2B5EF4-FFF2-40B4-BE49-F238E27FC236}">
                <a16:creationId xmlns:a16="http://schemas.microsoft.com/office/drawing/2014/main" id="{94D95907-F996-DFE8-05D7-A5E2AC6E13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935652" y="1525867"/>
            <a:ext cx="568960" cy="568960"/>
          </a:xfrm>
          <a:prstGeom prst="rect">
            <a:avLst/>
          </a:prstGeom>
        </p:spPr>
      </p:pic>
      <p:pic>
        <p:nvPicPr>
          <p:cNvPr id="43" name="Content Placeholder 10" descr="Head with gears">
            <a:extLst>
              <a:ext uri="{FF2B5EF4-FFF2-40B4-BE49-F238E27FC236}">
                <a16:creationId xmlns:a16="http://schemas.microsoft.com/office/drawing/2014/main" id="{65A78A4D-9C01-00F9-CCD9-CFA22E2AC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4711" y="5037023"/>
            <a:ext cx="568960" cy="568960"/>
          </a:xfrm>
          <a:prstGeom prst="rect">
            <a:avLst/>
          </a:prstGeom>
        </p:spPr>
      </p:pic>
      <p:pic>
        <p:nvPicPr>
          <p:cNvPr id="44" name="Content Placeholder 5" descr="Stopwatch">
            <a:extLst>
              <a:ext uri="{FF2B5EF4-FFF2-40B4-BE49-F238E27FC236}">
                <a16:creationId xmlns:a16="http://schemas.microsoft.com/office/drawing/2014/main" id="{91838499-925A-602D-F768-152B462EE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55972" y="2359653"/>
            <a:ext cx="593407" cy="593407"/>
          </a:xfrm>
          <a:prstGeom prst="rect">
            <a:avLst/>
          </a:prstGeom>
        </p:spPr>
      </p:pic>
      <p:pic>
        <p:nvPicPr>
          <p:cNvPr id="45" name="Content Placeholder 5" descr="Hierarchy">
            <a:extLst>
              <a:ext uri="{FF2B5EF4-FFF2-40B4-BE49-F238E27FC236}">
                <a16:creationId xmlns:a16="http://schemas.microsoft.com/office/drawing/2014/main" id="{49300F2A-FBE5-8AD3-461B-E66B38735C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35652" y="3217886"/>
            <a:ext cx="613727" cy="613727"/>
          </a:xfrm>
          <a:prstGeom prst="rect">
            <a:avLst/>
          </a:prstGeom>
        </p:spPr>
      </p:pic>
      <p:pic>
        <p:nvPicPr>
          <p:cNvPr id="46" name="Content Placeholder 5" descr="Upward trend">
            <a:extLst>
              <a:ext uri="{FF2B5EF4-FFF2-40B4-BE49-F238E27FC236}">
                <a16:creationId xmlns:a16="http://schemas.microsoft.com/office/drawing/2014/main" id="{C3F97327-CE10-2C41-D6F9-514D988511E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50891" y="4102487"/>
            <a:ext cx="583247" cy="583247"/>
          </a:xfrm>
          <a:prstGeom prst="rect">
            <a:avLst/>
          </a:prstGeom>
        </p:spPr>
      </p:pic>
    </p:spTree>
    <p:extLst>
      <p:ext uri="{BB962C8B-B14F-4D97-AF65-F5344CB8AC3E}">
        <p14:creationId xmlns:p14="http://schemas.microsoft.com/office/powerpoint/2010/main" val="143866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 fill="hold"/>
                                        <p:tgtEl>
                                          <p:spTgt spid="37"/>
                                        </p:tgtEl>
                                        <p:attrNameLst>
                                          <p:attrName>ppt_x</p:attrName>
                                        </p:attrNameLst>
                                      </p:cBhvr>
                                      <p:tavLst>
                                        <p:tav tm="0">
                                          <p:val>
                                            <p:strVal val="0-#ppt_w/2"/>
                                          </p:val>
                                        </p:tav>
                                        <p:tav tm="100000">
                                          <p:val>
                                            <p:strVal val="#ppt_x"/>
                                          </p:val>
                                        </p:tav>
                                      </p:tavLst>
                                    </p:anim>
                                    <p:anim calcmode="lin" valueType="num">
                                      <p:cBhvr additive="base">
                                        <p:cTn id="8" dur="300" fill="hold"/>
                                        <p:tgtEl>
                                          <p:spTgt spid="3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0-#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41">
                                            <p:txEl>
                                              <p:pRg st="2" end="2"/>
                                            </p:txEl>
                                          </p:spTgt>
                                        </p:tgtEl>
                                        <p:attrNameLst>
                                          <p:attrName>style.visibility</p:attrName>
                                        </p:attrNameLst>
                                      </p:cBhvr>
                                      <p:to>
                                        <p:strVal val="visible"/>
                                      </p:to>
                                    </p:set>
                                    <p:animEffect transition="in" filter="fade">
                                      <p:cBhvr>
                                        <p:cTn id="20" dur="500"/>
                                        <p:tgtEl>
                                          <p:spTgt spid="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41">
                                            <p:txEl>
                                              <p:pRg st="4" end="4"/>
                                            </p:txEl>
                                          </p:spTgt>
                                        </p:tgtEl>
                                        <p:attrNameLst>
                                          <p:attrName>style.visibility</p:attrName>
                                        </p:attrNameLst>
                                      </p:cBhvr>
                                      <p:to>
                                        <p:strVal val="visible"/>
                                      </p:to>
                                    </p:set>
                                    <p:animEffect transition="in" filter="fade">
                                      <p:cBhvr>
                                        <p:cTn id="29" dur="500"/>
                                        <p:tgtEl>
                                          <p:spTgt spid="4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41">
                                            <p:txEl>
                                              <p:pRg st="6" end="6"/>
                                            </p:txEl>
                                          </p:spTgt>
                                        </p:tgtEl>
                                        <p:attrNameLst>
                                          <p:attrName>style.visibility</p:attrName>
                                        </p:attrNameLst>
                                      </p:cBhvr>
                                      <p:to>
                                        <p:strVal val="visible"/>
                                      </p:to>
                                    </p:set>
                                    <p:animEffect transition="in" filter="fade">
                                      <p:cBhvr>
                                        <p:cTn id="38" dur="500"/>
                                        <p:tgtEl>
                                          <p:spTgt spid="41">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xEl>
                                              <p:pRg st="8" end="8"/>
                                            </p:txEl>
                                          </p:spTgt>
                                        </p:tgtEl>
                                        <p:attrNameLst>
                                          <p:attrName>style.visibility</p:attrName>
                                        </p:attrNameLst>
                                      </p:cBhvr>
                                      <p:to>
                                        <p:strVal val="visible"/>
                                      </p:to>
                                    </p:set>
                                    <p:animEffect transition="in" filter="fade">
                                      <p:cBhvr>
                                        <p:cTn id="41" dur="500"/>
                                        <p:tgtEl>
                                          <p:spTgt spid="4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981202" y="222877"/>
            <a:ext cx="8727648" cy="493560"/>
          </a:xfrm>
        </p:spPr>
        <p:txBody>
          <a:bodyPr>
            <a:normAutofit fontScale="90000"/>
          </a:bodyPr>
          <a:lstStyle/>
          <a:p>
            <a:pPr algn="ctr"/>
            <a:r>
              <a:rPr lang="en-US" sz="3100" dirty="0">
                <a:solidFill>
                  <a:schemeClr val="accent3">
                    <a:lumMod val="50000"/>
                  </a:schemeClr>
                </a:solidFill>
                <a:highlight>
                  <a:srgbClr val="FF0000"/>
                </a:highlight>
              </a:rPr>
              <a:t>Review Score </a:t>
            </a:r>
            <a:r>
              <a:rPr lang="en-US" sz="3100" dirty="0">
                <a:solidFill>
                  <a:schemeClr val="accent3">
                    <a:lumMod val="50000"/>
                  </a:schemeClr>
                </a:solidFill>
                <a:highlight>
                  <a:srgbClr val="00FFFF"/>
                </a:highlight>
              </a:rPr>
              <a:t>Analysis</a:t>
            </a:r>
            <a:r>
              <a:rPr lang="en-US" sz="3100" dirty="0">
                <a:solidFill>
                  <a:schemeClr val="accent3">
                    <a:lumMod val="50000"/>
                  </a:schemeClr>
                </a:solidFill>
              </a:rPr>
              <a:t> </a:t>
            </a:r>
            <a:br>
              <a:rPr lang="en-US" sz="3600" dirty="0"/>
            </a:br>
            <a:endParaRPr lang="en-US" dirty="0"/>
          </a:p>
        </p:txBody>
      </p:sp>
      <p:sp>
        <p:nvSpPr>
          <p:cNvPr id="13" name="Content Placeholder 12">
            <a:extLst>
              <a:ext uri="{FF2B5EF4-FFF2-40B4-BE49-F238E27FC236}">
                <a16:creationId xmlns:a16="http://schemas.microsoft.com/office/drawing/2014/main" id="{8B761CB0-1EB7-70CE-2AC3-2E85F1B9ECB9}"/>
              </a:ext>
            </a:extLst>
          </p:cNvPr>
          <p:cNvSpPr>
            <a:spLocks noGrp="1"/>
          </p:cNvSpPr>
          <p:nvPr>
            <p:ph idx="1"/>
          </p:nvPr>
        </p:nvSpPr>
        <p:spPr>
          <a:xfrm>
            <a:off x="6711885" y="1054455"/>
            <a:ext cx="5225800" cy="5580668"/>
          </a:xfrm>
        </p:spPr>
        <p:txBody>
          <a:bodyPr>
            <a:normAutofit fontScale="25000" lnSpcReduction="20000"/>
          </a:bodyPr>
          <a:lstStyle/>
          <a:p>
            <a:pPr algn="just">
              <a:buFont typeface="Wingdings" panose="05000000000000000000" pitchFamily="2" charset="2"/>
              <a:buChar char="q"/>
            </a:pPr>
            <a:endParaRPr lang="en-US" sz="5600" b="1" dirty="0">
              <a:solidFill>
                <a:schemeClr val="tx1">
                  <a:lumMod val="95000"/>
                  <a:lumOff val="5000"/>
                </a:schemeClr>
              </a:solidFill>
              <a:latin typeface="Google Sans"/>
            </a:endParaRPr>
          </a:p>
          <a:p>
            <a:pPr marL="0" indent="0" algn="just">
              <a:buNone/>
            </a:pPr>
            <a:endParaRPr lang="en-US" sz="5600" b="1" dirty="0">
              <a:solidFill>
                <a:schemeClr val="tx1">
                  <a:lumMod val="95000"/>
                  <a:lumOff val="5000"/>
                </a:schemeClr>
              </a:solidFill>
              <a:latin typeface="Google Sans"/>
            </a:endParaRPr>
          </a:p>
          <a:p>
            <a:pPr algn="just">
              <a:buFont typeface="Wingdings" panose="05000000000000000000" pitchFamily="2" charset="2"/>
              <a:buChar char="q"/>
            </a:pPr>
            <a:r>
              <a:rPr lang="en-US" sz="6400" b="1" dirty="0">
                <a:solidFill>
                  <a:schemeClr val="tx1">
                    <a:lumMod val="95000"/>
                    <a:lumOff val="5000"/>
                  </a:schemeClr>
                </a:solidFill>
                <a:latin typeface="Google Sans"/>
              </a:rPr>
              <a:t>Insights:</a:t>
            </a:r>
          </a:p>
          <a:p>
            <a:pPr algn="just">
              <a:buFont typeface="Wingdings" panose="05000000000000000000" pitchFamily="2" charset="2"/>
              <a:buChar char="§"/>
            </a:pPr>
            <a:r>
              <a:rPr lang="en-US" sz="5600" dirty="0">
                <a:solidFill>
                  <a:schemeClr val="tx1">
                    <a:lumMod val="95000"/>
                    <a:lumOff val="5000"/>
                  </a:schemeClr>
                </a:solidFill>
                <a:latin typeface="Google Sans"/>
              </a:rPr>
              <a:t>Staten Island emerges as the top-performing district in both location and composite scores, indicating high satisfaction among guests.</a:t>
            </a:r>
          </a:p>
          <a:p>
            <a:pPr algn="just">
              <a:buFont typeface="Wingdings" panose="05000000000000000000" pitchFamily="2" charset="2"/>
              <a:buChar char="§"/>
            </a:pPr>
            <a:r>
              <a:rPr lang="en-US" sz="5600" dirty="0">
                <a:solidFill>
                  <a:schemeClr val="tx1">
                    <a:lumMod val="95000"/>
                    <a:lumOff val="5000"/>
                  </a:schemeClr>
                </a:solidFill>
                <a:latin typeface="Google Sans"/>
              </a:rPr>
              <a:t>Manhattan, despite being a popular tourist destination, lags behind in both location and composite scores, suggesting potential areas for improvement.</a:t>
            </a:r>
          </a:p>
          <a:p>
            <a:pPr algn="just">
              <a:buFont typeface="Wingdings" panose="05000000000000000000" pitchFamily="2" charset="2"/>
              <a:buChar char="§"/>
            </a:pPr>
            <a:r>
              <a:rPr lang="en-US" sz="5600" dirty="0">
                <a:solidFill>
                  <a:schemeClr val="tx1">
                    <a:lumMod val="95000"/>
                    <a:lumOff val="5000"/>
                  </a:schemeClr>
                </a:solidFill>
                <a:latin typeface="Google Sans"/>
              </a:rPr>
              <a:t>The importance of timely host response times is highlighted, with ratings significantly higher for responses within a few hours compared to longer response times.</a:t>
            </a:r>
          </a:p>
          <a:p>
            <a:pPr algn="just">
              <a:buFont typeface="Wingdings" panose="05000000000000000000" pitchFamily="2" charset="2"/>
              <a:buChar char="§"/>
            </a:pPr>
            <a:endParaRPr lang="en-US" sz="5600" b="1" dirty="0">
              <a:solidFill>
                <a:schemeClr val="tx1">
                  <a:lumMod val="95000"/>
                  <a:lumOff val="5000"/>
                </a:schemeClr>
              </a:solidFill>
              <a:latin typeface="Google Sans"/>
            </a:endParaRPr>
          </a:p>
          <a:p>
            <a:pPr algn="just">
              <a:buFont typeface="Wingdings" panose="05000000000000000000" pitchFamily="2" charset="2"/>
              <a:buChar char="q"/>
            </a:pPr>
            <a:r>
              <a:rPr lang="en-US" sz="6400" b="1" dirty="0">
                <a:solidFill>
                  <a:schemeClr val="tx1">
                    <a:lumMod val="95000"/>
                    <a:lumOff val="5000"/>
                  </a:schemeClr>
                </a:solidFill>
                <a:latin typeface="Google Sans"/>
              </a:rPr>
              <a:t>Recommendations:</a:t>
            </a:r>
          </a:p>
          <a:p>
            <a:pPr algn="just">
              <a:buFont typeface="Wingdings" panose="05000000000000000000" pitchFamily="2" charset="2"/>
              <a:buChar char="§"/>
            </a:pPr>
            <a:r>
              <a:rPr lang="en-US" sz="5600" dirty="0">
                <a:solidFill>
                  <a:schemeClr val="tx1">
                    <a:lumMod val="95000"/>
                    <a:lumOff val="5000"/>
                  </a:schemeClr>
                </a:solidFill>
                <a:latin typeface="Google Sans"/>
              </a:rPr>
              <a:t>Focus efforts on improving location amenities and experiences in Manhattan to enhance guest satisfaction.</a:t>
            </a:r>
          </a:p>
          <a:p>
            <a:pPr algn="just">
              <a:buFont typeface="Wingdings" panose="05000000000000000000" pitchFamily="2" charset="2"/>
              <a:buChar char="§"/>
            </a:pPr>
            <a:r>
              <a:rPr lang="en-US" sz="5600" dirty="0">
                <a:solidFill>
                  <a:schemeClr val="tx1">
                    <a:lumMod val="95000"/>
                    <a:lumOff val="5000"/>
                  </a:schemeClr>
                </a:solidFill>
                <a:latin typeface="Google Sans"/>
              </a:rPr>
              <a:t>Implement strategies to encourage prompt host response times, such as automated messaging systems or incentives for quick responses.</a:t>
            </a:r>
            <a:endParaRPr lang="en-US" sz="2400" i="0" dirty="0">
              <a:solidFill>
                <a:schemeClr val="tx1">
                  <a:lumMod val="95000"/>
                  <a:lumOff val="5000"/>
                </a:schemeClr>
              </a:solidFill>
              <a:effectLst/>
              <a:latin typeface="Google Sans"/>
            </a:endParaRPr>
          </a:p>
          <a:p>
            <a:pPr>
              <a:buFont typeface="Wingdings" panose="05000000000000000000" pitchFamily="2" charset="2"/>
              <a:buChar char="§"/>
            </a:pPr>
            <a:endParaRPr lang="en-US" sz="1900" b="0" i="0" dirty="0">
              <a:solidFill>
                <a:schemeClr val="tx1">
                  <a:lumMod val="95000"/>
                  <a:lumOff val="5000"/>
                </a:schemeClr>
              </a:solidFill>
              <a:effectLst/>
              <a:latin typeface="Google Sans"/>
            </a:endParaRPr>
          </a:p>
          <a:p>
            <a:endParaRPr lang="en-US" dirty="0"/>
          </a:p>
        </p:txBody>
      </p:sp>
      <p:sp>
        <p:nvSpPr>
          <p:cNvPr id="4" name="Isosceles Triangle 3">
            <a:hlinkClick r:id="rId3" action="ppaction://hlinksldjump"/>
            <a:extLst>
              <a:ext uri="{FF2B5EF4-FFF2-40B4-BE49-F238E27FC236}">
                <a16:creationId xmlns:a16="http://schemas.microsoft.com/office/drawing/2014/main" id="{A797B4D1-BFF7-DD6D-5340-0DAAA695891E}"/>
              </a:ext>
            </a:extLst>
          </p:cNvPr>
          <p:cNvSpPr/>
          <p:nvPr/>
        </p:nvSpPr>
        <p:spPr>
          <a:xfrm rot="5400000">
            <a:off x="11637648" y="6305120"/>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F0292E-4600-F9F2-D86E-BD2CCFA0F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 y="1511655"/>
            <a:ext cx="6447934" cy="4666268"/>
          </a:xfrm>
          <a:prstGeom prst="rect">
            <a:avLst/>
          </a:prstGeom>
        </p:spPr>
      </p:pic>
    </p:spTree>
    <p:extLst>
      <p:ext uri="{BB962C8B-B14F-4D97-AF65-F5344CB8AC3E}">
        <p14:creationId xmlns:p14="http://schemas.microsoft.com/office/powerpoint/2010/main" val="10861706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
                    </a14:imgEffect>
                    <a14:imgEffect>
                      <a14:brightnessContrast bright="-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2155386" y="168481"/>
            <a:ext cx="8515756" cy="481968"/>
          </a:xfrm>
        </p:spPr>
        <p:txBody>
          <a:bodyPr>
            <a:noAutofit/>
          </a:bodyPr>
          <a:lstStyle/>
          <a:p>
            <a:pPr algn="ctr"/>
            <a:r>
              <a:rPr lang="en-US" sz="2800" dirty="0">
                <a:solidFill>
                  <a:srgbClr val="002060"/>
                </a:solidFill>
                <a:highlight>
                  <a:srgbClr val="FF0000"/>
                </a:highlight>
              </a:rPr>
              <a:t>Host Experience </a:t>
            </a:r>
            <a:r>
              <a:rPr lang="en-US" sz="2800" dirty="0">
                <a:solidFill>
                  <a:srgbClr val="002060"/>
                </a:solidFill>
                <a:highlight>
                  <a:srgbClr val="00FFFF"/>
                </a:highlight>
              </a:rPr>
              <a:t>Analysis</a:t>
            </a:r>
            <a:br>
              <a:rPr lang="en-US" sz="2800" dirty="0"/>
            </a:br>
            <a:br>
              <a:rPr lang="en-US" sz="2800" dirty="0"/>
            </a:br>
            <a:endParaRPr lang="en-US" sz="2800" dirty="0"/>
          </a:p>
        </p:txBody>
      </p:sp>
      <p:sp>
        <p:nvSpPr>
          <p:cNvPr id="3" name="Content Placeholder 2">
            <a:extLst>
              <a:ext uri="{FF2B5EF4-FFF2-40B4-BE49-F238E27FC236}">
                <a16:creationId xmlns:a16="http://schemas.microsoft.com/office/drawing/2014/main" id="{6343AD92-11E9-6054-9A8B-7DE8DD4F49EC}"/>
              </a:ext>
            </a:extLst>
          </p:cNvPr>
          <p:cNvSpPr>
            <a:spLocks noGrp="1"/>
          </p:cNvSpPr>
          <p:nvPr>
            <p:ph idx="1"/>
          </p:nvPr>
        </p:nvSpPr>
        <p:spPr>
          <a:xfrm>
            <a:off x="7092100" y="1384371"/>
            <a:ext cx="5021341" cy="5136133"/>
          </a:xfrm>
          <a:gradFill flip="none" rotWithShape="1">
            <a:gsLst>
              <a:gs pos="0">
                <a:schemeClr val="bg2">
                  <a:lumMod val="10000"/>
                  <a:tint val="66000"/>
                  <a:satMod val="160000"/>
                </a:schemeClr>
              </a:gs>
              <a:gs pos="50000">
                <a:schemeClr val="bg2">
                  <a:lumMod val="10000"/>
                  <a:tint val="44500"/>
                  <a:satMod val="160000"/>
                </a:schemeClr>
              </a:gs>
              <a:gs pos="100000">
                <a:schemeClr val="bg2">
                  <a:lumMod val="10000"/>
                  <a:tint val="23500"/>
                  <a:satMod val="160000"/>
                </a:schemeClr>
              </a:gs>
            </a:gsLst>
            <a:lin ang="0" scaled="1"/>
            <a:tileRect/>
          </a:gradFill>
          <a:ln>
            <a:noFill/>
          </a:ln>
        </p:spPr>
        <p:txBody>
          <a:bodyPr>
            <a:normAutofit/>
          </a:bodyPr>
          <a:lstStyle/>
          <a:p>
            <a:pPr algn="just">
              <a:buFont typeface="Wingdings" panose="05000000000000000000" pitchFamily="2" charset="2"/>
              <a:buChar char="q"/>
            </a:pPr>
            <a:endParaRPr lang="en-US" sz="2500" b="1" dirty="0">
              <a:solidFill>
                <a:schemeClr val="accent1">
                  <a:lumMod val="75000"/>
                </a:schemeClr>
              </a:solidFill>
              <a:latin typeface="Google Sans"/>
            </a:endParaRPr>
          </a:p>
          <a:p>
            <a:pPr algn="just">
              <a:buFont typeface="Wingdings" panose="05000000000000000000" pitchFamily="2" charset="2"/>
              <a:buChar char="q"/>
            </a:pPr>
            <a:r>
              <a:rPr lang="en-US" sz="1900" b="1" dirty="0">
                <a:solidFill>
                  <a:schemeClr val="accent1">
                    <a:lumMod val="75000"/>
                  </a:schemeClr>
                </a:solidFill>
                <a:latin typeface="Google Sans"/>
              </a:rPr>
              <a:t>Insights:</a:t>
            </a:r>
          </a:p>
          <a:p>
            <a:pPr algn="just">
              <a:buFont typeface="Wingdings" panose="05000000000000000000" pitchFamily="2" charset="2"/>
              <a:buChar char="§"/>
            </a:pPr>
            <a:r>
              <a:rPr lang="en-US" sz="1400" dirty="0">
                <a:solidFill>
                  <a:schemeClr val="accent1">
                    <a:lumMod val="75000"/>
                  </a:schemeClr>
                </a:solidFill>
                <a:latin typeface="Google Sans"/>
              </a:rPr>
              <a:t>The majority of hosts on the platform have less than 10 years of experience, indicating a relatively newer cohort dominating the hosting community.</a:t>
            </a:r>
          </a:p>
          <a:p>
            <a:pPr algn="just">
              <a:buFont typeface="Wingdings" panose="05000000000000000000" pitchFamily="2" charset="2"/>
              <a:buChar char="§"/>
            </a:pPr>
            <a:r>
              <a:rPr lang="en-US" sz="1400" dirty="0">
                <a:solidFill>
                  <a:schemeClr val="accent1">
                    <a:lumMod val="75000"/>
                  </a:schemeClr>
                </a:solidFill>
                <a:latin typeface="Google Sans"/>
              </a:rPr>
              <a:t>Host tenure plays a significant role in pricing dynamics, with average prices generally increasing with tenure up to a certain point before plateauing or declining.</a:t>
            </a:r>
          </a:p>
          <a:p>
            <a:pPr algn="just">
              <a:buFont typeface="Wingdings" panose="05000000000000000000" pitchFamily="2" charset="2"/>
              <a:buChar char="q"/>
            </a:pPr>
            <a:endParaRPr lang="en-US" sz="1900" b="1" dirty="0">
              <a:solidFill>
                <a:schemeClr val="accent1">
                  <a:lumMod val="75000"/>
                </a:schemeClr>
              </a:solidFill>
              <a:latin typeface="Google Sans"/>
            </a:endParaRPr>
          </a:p>
          <a:p>
            <a:pPr algn="just">
              <a:buFont typeface="Wingdings" panose="05000000000000000000" pitchFamily="2" charset="2"/>
              <a:buChar char="q"/>
            </a:pPr>
            <a:r>
              <a:rPr lang="en-US" sz="1900" b="1" dirty="0">
                <a:solidFill>
                  <a:schemeClr val="accent1">
                    <a:lumMod val="75000"/>
                  </a:schemeClr>
                </a:solidFill>
                <a:latin typeface="Google Sans"/>
              </a:rPr>
              <a:t>Recommendations:</a:t>
            </a:r>
          </a:p>
          <a:p>
            <a:pPr algn="just">
              <a:buFont typeface="Wingdings" panose="05000000000000000000" pitchFamily="2" charset="2"/>
              <a:buChar char="§"/>
            </a:pPr>
            <a:r>
              <a:rPr lang="en-US" sz="1500" dirty="0">
                <a:solidFill>
                  <a:schemeClr val="accent1">
                    <a:lumMod val="75000"/>
                  </a:schemeClr>
                </a:solidFill>
                <a:latin typeface="Google Sans"/>
              </a:rPr>
              <a:t>Explore strategies to support and retain experienced hosts, as they may contribute to higher guest satisfaction and potentially higher earnings.</a:t>
            </a:r>
          </a:p>
          <a:p>
            <a:pPr algn="just">
              <a:buFont typeface="Wingdings" panose="05000000000000000000" pitchFamily="2" charset="2"/>
              <a:buChar char="§"/>
            </a:pPr>
            <a:r>
              <a:rPr lang="en-US" sz="1500" dirty="0">
                <a:solidFill>
                  <a:schemeClr val="accent1">
                    <a:lumMod val="75000"/>
                  </a:schemeClr>
                </a:solidFill>
                <a:latin typeface="Google Sans"/>
              </a:rPr>
              <a:t>Analyze pricing strategies and market trends to optimize pricing strategies for hosts at different tenure levels.</a:t>
            </a:r>
            <a:endParaRPr lang="en-US" sz="1500" dirty="0">
              <a:solidFill>
                <a:schemeClr val="accent1">
                  <a:lumMod val="75000"/>
                </a:schemeClr>
              </a:solidFill>
            </a:endParaRPr>
          </a:p>
        </p:txBody>
      </p:sp>
      <p:sp>
        <p:nvSpPr>
          <p:cNvPr id="4" name="Isosceles Triangle 3">
            <a:hlinkClick r:id="rId4" action="ppaction://hlinksldjump"/>
            <a:extLst>
              <a:ext uri="{FF2B5EF4-FFF2-40B4-BE49-F238E27FC236}">
                <a16:creationId xmlns:a16="http://schemas.microsoft.com/office/drawing/2014/main" id="{DBAD0375-0843-66B5-4FEA-5B1B9C13A01A}"/>
              </a:ext>
            </a:extLst>
          </p:cNvPr>
          <p:cNvSpPr/>
          <p:nvPr/>
        </p:nvSpPr>
        <p:spPr>
          <a:xfrm rot="5400000">
            <a:off x="11637648" y="6266190"/>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4545DF-B0E6-97EB-2285-E9A867C01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9" y="1440982"/>
            <a:ext cx="6856429" cy="4893830"/>
          </a:xfrm>
          <a:prstGeom prst="rect">
            <a:avLst/>
          </a:prstGeom>
        </p:spPr>
      </p:pic>
    </p:spTree>
    <p:extLst>
      <p:ext uri="{BB962C8B-B14F-4D97-AF65-F5344CB8AC3E}">
        <p14:creationId xmlns:p14="http://schemas.microsoft.com/office/powerpoint/2010/main" val="3251342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810417" y="195296"/>
            <a:ext cx="8571165" cy="467352"/>
          </a:xfrm>
        </p:spPr>
        <p:txBody>
          <a:bodyPr>
            <a:normAutofit fontScale="90000"/>
          </a:bodyPr>
          <a:lstStyle/>
          <a:p>
            <a:pPr algn="ctr"/>
            <a:r>
              <a:rPr lang="en-US" sz="3100" dirty="0">
                <a:solidFill>
                  <a:schemeClr val="accent3">
                    <a:lumMod val="50000"/>
                  </a:schemeClr>
                </a:solidFill>
                <a:highlight>
                  <a:srgbClr val="FF0000"/>
                </a:highlight>
              </a:rPr>
              <a:t>Property wise </a:t>
            </a:r>
            <a:r>
              <a:rPr lang="en-US" sz="3100" dirty="0">
                <a:solidFill>
                  <a:schemeClr val="accent3">
                    <a:lumMod val="50000"/>
                  </a:schemeClr>
                </a:solidFill>
                <a:highlight>
                  <a:srgbClr val="00FFFF"/>
                </a:highlight>
              </a:rPr>
              <a:t>Analysis</a:t>
            </a: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CBF203BD-25FA-C2E6-1A33-F934B570CA06}"/>
              </a:ext>
            </a:extLst>
          </p:cNvPr>
          <p:cNvSpPr>
            <a:spLocks noGrp="1"/>
          </p:cNvSpPr>
          <p:nvPr>
            <p:ph idx="1"/>
          </p:nvPr>
        </p:nvSpPr>
        <p:spPr>
          <a:xfrm>
            <a:off x="6944306" y="1143324"/>
            <a:ext cx="4983218" cy="5248371"/>
          </a:xfrm>
        </p:spPr>
        <p:txBody>
          <a:bodyPr>
            <a:normAutofit/>
          </a:bodyPr>
          <a:lstStyle/>
          <a:p>
            <a:pPr>
              <a:buFont typeface="Wingdings" panose="05000000000000000000" pitchFamily="2" charset="2"/>
              <a:buChar char="q"/>
            </a:pPr>
            <a:r>
              <a:rPr lang="en-US" sz="2000" b="1" dirty="0">
                <a:solidFill>
                  <a:schemeClr val="tx1"/>
                </a:solidFill>
                <a:latin typeface="Google Sans"/>
              </a:rPr>
              <a:t>Insights:</a:t>
            </a:r>
          </a:p>
          <a:p>
            <a:pPr>
              <a:buFont typeface="Wingdings" panose="05000000000000000000" pitchFamily="2" charset="2"/>
              <a:buChar char="§"/>
            </a:pPr>
            <a:r>
              <a:rPr lang="en-US" sz="1600" dirty="0">
                <a:solidFill>
                  <a:schemeClr val="tx1"/>
                </a:solidFill>
                <a:latin typeface="Google Sans"/>
              </a:rPr>
              <a:t>Accommodation type significantly influences pricing, with entire places generally commanding higher prices compared to private rooms, shared rooms, and hostel rooms.</a:t>
            </a:r>
          </a:p>
          <a:p>
            <a:pPr>
              <a:buFont typeface="Wingdings" panose="05000000000000000000" pitchFamily="2" charset="2"/>
              <a:buChar char="§"/>
            </a:pPr>
            <a:r>
              <a:rPr lang="en-US" sz="1600" dirty="0">
                <a:solidFill>
                  <a:schemeClr val="tx1"/>
                </a:solidFill>
                <a:latin typeface="Google Sans"/>
              </a:rPr>
              <a:t>Cape Town emerges as the top-priced destination among the selected cities, indicating strong demand and potentially lucrative opportunities for hosts in that market</a:t>
            </a:r>
            <a:r>
              <a:rPr lang="en-US" dirty="0">
                <a:solidFill>
                  <a:schemeClr val="tx1"/>
                </a:solidFill>
                <a:latin typeface="Google Sans"/>
              </a:rPr>
              <a:t>.</a:t>
            </a:r>
          </a:p>
          <a:p>
            <a:pPr>
              <a:buFont typeface="Wingdings" panose="05000000000000000000" pitchFamily="2" charset="2"/>
              <a:buChar char="q"/>
            </a:pPr>
            <a:r>
              <a:rPr lang="en-US" sz="2000" b="1" dirty="0">
                <a:solidFill>
                  <a:schemeClr val="tx1"/>
                </a:solidFill>
                <a:latin typeface="Google Sans"/>
              </a:rPr>
              <a:t>Recommendations:</a:t>
            </a:r>
          </a:p>
          <a:p>
            <a:pPr>
              <a:buFont typeface="Wingdings" panose="05000000000000000000" pitchFamily="2" charset="2"/>
              <a:buChar char="§"/>
            </a:pPr>
            <a:r>
              <a:rPr lang="en-US" sz="1600" dirty="0">
                <a:solidFill>
                  <a:schemeClr val="tx1"/>
                </a:solidFill>
                <a:latin typeface="Google Sans"/>
              </a:rPr>
              <a:t>Hosts can capitalize on pricing differentials by strategically listing entire places or private rooms to maximize earnings.</a:t>
            </a:r>
          </a:p>
          <a:p>
            <a:pPr>
              <a:buFont typeface="Wingdings" panose="05000000000000000000" pitchFamily="2" charset="2"/>
              <a:buChar char="§"/>
            </a:pPr>
            <a:r>
              <a:rPr lang="en-US" sz="1600" dirty="0">
                <a:solidFill>
                  <a:schemeClr val="tx1"/>
                </a:solidFill>
                <a:latin typeface="Google Sans"/>
              </a:rPr>
              <a:t>Further exploration of pricing dynamics in top-performing cities like Cape Town can uncover insights into demand drivers and competitive positioning.</a:t>
            </a:r>
            <a:endParaRPr lang="en-US" sz="1400" dirty="0">
              <a:solidFill>
                <a:schemeClr val="tx1"/>
              </a:solidFill>
            </a:endParaRPr>
          </a:p>
        </p:txBody>
      </p:sp>
      <p:sp>
        <p:nvSpPr>
          <p:cNvPr id="4" name="Isosceles Triangle 3">
            <a:hlinkClick r:id="rId3" action="ppaction://hlinksldjump"/>
            <a:extLst>
              <a:ext uri="{FF2B5EF4-FFF2-40B4-BE49-F238E27FC236}">
                <a16:creationId xmlns:a16="http://schemas.microsoft.com/office/drawing/2014/main" id="{268A73B1-B42C-51C1-50F2-5B16BECD3CA3}"/>
              </a:ext>
            </a:extLst>
          </p:cNvPr>
          <p:cNvSpPr/>
          <p:nvPr/>
        </p:nvSpPr>
        <p:spPr>
          <a:xfrm rot="5400000">
            <a:off x="11627487" y="6137381"/>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FF27E3-06EF-9F14-592D-D753B8721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0581"/>
            <a:ext cx="6731832" cy="4741683"/>
          </a:xfrm>
          <a:prstGeom prst="rect">
            <a:avLst/>
          </a:prstGeom>
        </p:spPr>
      </p:pic>
    </p:spTree>
    <p:extLst>
      <p:ext uri="{BB962C8B-B14F-4D97-AF65-F5344CB8AC3E}">
        <p14:creationId xmlns:p14="http://schemas.microsoft.com/office/powerpoint/2010/main" val="2392776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640157" y="161188"/>
            <a:ext cx="8861304" cy="489261"/>
          </a:xfrm>
        </p:spPr>
        <p:txBody>
          <a:bodyPr>
            <a:normAutofit fontScale="90000"/>
          </a:bodyPr>
          <a:lstStyle/>
          <a:p>
            <a:pPr algn="ctr"/>
            <a:r>
              <a:rPr lang="en-US" sz="3100" dirty="0">
                <a:solidFill>
                  <a:schemeClr val="accent3">
                    <a:lumMod val="50000"/>
                  </a:schemeClr>
                </a:solidFill>
                <a:highlight>
                  <a:srgbClr val="FF0000"/>
                </a:highlight>
              </a:rPr>
              <a:t>Trends and Patterns </a:t>
            </a:r>
            <a:r>
              <a:rPr lang="en-US" sz="3100" dirty="0">
                <a:highlight>
                  <a:srgbClr val="FF0000"/>
                </a:highlight>
              </a:rPr>
              <a:t> </a:t>
            </a:r>
            <a:r>
              <a:rPr lang="en-US" sz="3100" dirty="0">
                <a:solidFill>
                  <a:schemeClr val="accent3">
                    <a:lumMod val="50000"/>
                  </a:schemeClr>
                </a:solidFill>
                <a:highlight>
                  <a:srgbClr val="00FFFF"/>
                </a:highlight>
              </a:rPr>
              <a:t>Analysis</a:t>
            </a: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74F0D085-3E09-50EB-CEE3-0DBA478B4078}"/>
              </a:ext>
            </a:extLst>
          </p:cNvPr>
          <p:cNvSpPr>
            <a:spLocks noGrp="1"/>
          </p:cNvSpPr>
          <p:nvPr>
            <p:ph idx="1"/>
          </p:nvPr>
        </p:nvSpPr>
        <p:spPr>
          <a:xfrm>
            <a:off x="254000" y="1290954"/>
            <a:ext cx="5842000" cy="5485766"/>
          </a:xfrm>
        </p:spPr>
        <p:txBody>
          <a:bodyPr>
            <a:normAutofit fontScale="70000" lnSpcReduction="20000"/>
          </a:bodyPr>
          <a:lstStyle/>
          <a:p>
            <a:pPr algn="just">
              <a:buFont typeface="Wingdings" panose="05000000000000000000" pitchFamily="2" charset="2"/>
              <a:buChar char="q"/>
            </a:pPr>
            <a:r>
              <a:rPr lang="en-US" sz="2300" b="1" dirty="0">
                <a:solidFill>
                  <a:schemeClr val="tx1"/>
                </a:solidFill>
                <a:latin typeface="Google Sans"/>
              </a:rPr>
              <a:t>Insights:</a:t>
            </a:r>
          </a:p>
          <a:p>
            <a:pPr algn="just">
              <a:buFont typeface="Wingdings" panose="05000000000000000000" pitchFamily="2" charset="2"/>
              <a:buChar char="§"/>
            </a:pPr>
            <a:r>
              <a:rPr lang="en-US" sz="2200" dirty="0">
                <a:solidFill>
                  <a:schemeClr val="tx1"/>
                </a:solidFill>
                <a:latin typeface="Google Sans"/>
              </a:rPr>
              <a:t>The decline in average prices post-2016 and the subsequent dip in 2020 can be attributed to various factors, including market saturation, regulatory changes, and the COVID-19 pandemic's impact on travel.</a:t>
            </a:r>
          </a:p>
          <a:p>
            <a:pPr algn="just">
              <a:buFont typeface="Wingdings" panose="05000000000000000000" pitchFamily="2" charset="2"/>
              <a:buChar char="§"/>
            </a:pPr>
            <a:r>
              <a:rPr lang="en-US" sz="2200" dirty="0">
                <a:solidFill>
                  <a:schemeClr val="tx1"/>
                </a:solidFill>
                <a:latin typeface="Google Sans"/>
              </a:rPr>
              <a:t>Seasonal fluctuations in visitor numbers highlight the importance of aligning pricing and marketing strategies with peak periods to maximize revenue.</a:t>
            </a:r>
          </a:p>
          <a:p>
            <a:pPr algn="just">
              <a:buFont typeface="Wingdings" panose="05000000000000000000" pitchFamily="2" charset="2"/>
              <a:buChar char="§"/>
            </a:pPr>
            <a:r>
              <a:rPr lang="en-US" sz="2200" dirty="0">
                <a:solidFill>
                  <a:schemeClr val="tx1"/>
                </a:solidFill>
                <a:latin typeface="Google Sans"/>
              </a:rPr>
              <a:t>The recent spike in average review scores post-2020 suggests an improvement in guest satisfaction, possibly driven by enhanced safety measures and service offerings in response to the pandemic</a:t>
            </a:r>
            <a:r>
              <a:rPr lang="en-US" sz="2200" b="1" dirty="0">
                <a:solidFill>
                  <a:schemeClr val="tx1"/>
                </a:solidFill>
                <a:latin typeface="Google Sans"/>
              </a:rPr>
              <a:t>.</a:t>
            </a:r>
          </a:p>
          <a:p>
            <a:pPr algn="just">
              <a:buFont typeface="Wingdings" panose="05000000000000000000" pitchFamily="2" charset="2"/>
              <a:buChar char="§"/>
            </a:pPr>
            <a:endParaRPr lang="en-US" sz="2200" b="1" dirty="0">
              <a:solidFill>
                <a:schemeClr val="tx1"/>
              </a:solidFill>
              <a:latin typeface="Google Sans"/>
            </a:endParaRPr>
          </a:p>
          <a:p>
            <a:pPr algn="just">
              <a:buFont typeface="Wingdings" panose="05000000000000000000" pitchFamily="2" charset="2"/>
              <a:buChar char="q"/>
            </a:pPr>
            <a:r>
              <a:rPr lang="en-US" sz="2300" b="1" dirty="0">
                <a:solidFill>
                  <a:schemeClr val="tx1"/>
                </a:solidFill>
                <a:latin typeface="Google Sans"/>
              </a:rPr>
              <a:t>Recommendations:</a:t>
            </a:r>
            <a:endParaRPr lang="en-US" sz="2200" b="1" dirty="0">
              <a:solidFill>
                <a:schemeClr val="tx1"/>
              </a:solidFill>
              <a:latin typeface="Google Sans"/>
            </a:endParaRPr>
          </a:p>
          <a:p>
            <a:pPr algn="just">
              <a:buFont typeface="Wingdings" panose="05000000000000000000" pitchFamily="2" charset="2"/>
              <a:buChar char="§"/>
            </a:pPr>
            <a:r>
              <a:rPr lang="en-US" sz="2200" dirty="0">
                <a:solidFill>
                  <a:schemeClr val="tx1"/>
                </a:solidFill>
                <a:latin typeface="Google Sans"/>
              </a:rPr>
              <a:t>Continuously monitor market trends and adjust pricing strategies accordingly to remain competitive and responsive to changing demand dynamics.</a:t>
            </a:r>
          </a:p>
          <a:p>
            <a:pPr algn="just">
              <a:buFont typeface="Wingdings" panose="05000000000000000000" pitchFamily="2" charset="2"/>
              <a:buChar char="§"/>
            </a:pPr>
            <a:r>
              <a:rPr lang="en-US" sz="2200" dirty="0">
                <a:solidFill>
                  <a:schemeClr val="tx1"/>
                </a:solidFill>
                <a:latin typeface="Google Sans"/>
              </a:rPr>
              <a:t>Leverage seasonal peaks in visitor traffic by offering targeted promotions and packages to attract more guests during high-demand periods.</a:t>
            </a:r>
          </a:p>
          <a:p>
            <a:pPr algn="just">
              <a:buFont typeface="Wingdings" panose="05000000000000000000" pitchFamily="2" charset="2"/>
              <a:buChar char="§"/>
            </a:pPr>
            <a:r>
              <a:rPr lang="en-US" sz="2200" dirty="0">
                <a:solidFill>
                  <a:schemeClr val="tx1"/>
                </a:solidFill>
                <a:latin typeface="Google Sans"/>
              </a:rPr>
              <a:t>Maintain a focus on delivering exceptional guest experiences to sustain positive review scores and drive repeat bookings and referrals.</a:t>
            </a:r>
            <a:endParaRPr lang="en-US" sz="2100" dirty="0"/>
          </a:p>
        </p:txBody>
      </p:sp>
      <p:pic>
        <p:nvPicPr>
          <p:cNvPr id="5" name="Picture 4">
            <a:extLst>
              <a:ext uri="{FF2B5EF4-FFF2-40B4-BE49-F238E27FC236}">
                <a16:creationId xmlns:a16="http://schemas.microsoft.com/office/drawing/2014/main" id="{0CB22341-4139-4091-4153-7277C5F42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6569"/>
            <a:ext cx="6096000" cy="4713402"/>
          </a:xfrm>
          <a:prstGeom prst="rect">
            <a:avLst/>
          </a:prstGeom>
        </p:spPr>
      </p:pic>
    </p:spTree>
    <p:extLst>
      <p:ext uri="{BB962C8B-B14F-4D97-AF65-F5344CB8AC3E}">
        <p14:creationId xmlns:p14="http://schemas.microsoft.com/office/powerpoint/2010/main" val="149074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barn(inVertical)">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arn(inVertical)">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barn(inVertical)">
                                      <p:cBhvr>
                                        <p:cTn id="4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27BA-24BB-2177-92D6-86306227EFF8}"/>
              </a:ext>
            </a:extLst>
          </p:cNvPr>
          <p:cNvSpPr>
            <a:spLocks noGrp="1"/>
          </p:cNvSpPr>
          <p:nvPr>
            <p:ph type="title"/>
          </p:nvPr>
        </p:nvSpPr>
        <p:spPr>
          <a:xfrm>
            <a:off x="2759502" y="176151"/>
            <a:ext cx="6907012" cy="512006"/>
          </a:xfrm>
        </p:spPr>
        <p:txBody>
          <a:bodyPr>
            <a:noAutofit/>
          </a:bodyPr>
          <a:lstStyle/>
          <a:p>
            <a:pPr algn="ctr"/>
            <a:r>
              <a:rPr lang="en-US" sz="2800" dirty="0">
                <a:solidFill>
                  <a:srgbClr val="002060"/>
                </a:solidFill>
                <a:highlight>
                  <a:srgbClr val="FF0000"/>
                </a:highlight>
              </a:rPr>
              <a:t>Empowering </a:t>
            </a:r>
            <a:r>
              <a:rPr lang="en-US" sz="2800" dirty="0" err="1">
                <a:solidFill>
                  <a:srgbClr val="002060"/>
                </a:solidFill>
                <a:highlight>
                  <a:srgbClr val="FF0000"/>
                </a:highlight>
              </a:rPr>
              <a:t>AirBnB</a:t>
            </a:r>
            <a:r>
              <a:rPr lang="en-US" sz="2800" dirty="0">
                <a:solidFill>
                  <a:srgbClr val="002060"/>
                </a:solidFill>
                <a:highlight>
                  <a:srgbClr val="FF0000"/>
                </a:highlight>
              </a:rPr>
              <a:t> for </a:t>
            </a:r>
            <a:r>
              <a:rPr lang="en-US" sz="2800" dirty="0">
                <a:solidFill>
                  <a:srgbClr val="002060"/>
                </a:solidFill>
                <a:highlight>
                  <a:srgbClr val="00FFFF"/>
                </a:highlight>
              </a:rPr>
              <a:t>Success</a:t>
            </a:r>
          </a:p>
        </p:txBody>
      </p:sp>
      <p:sp>
        <p:nvSpPr>
          <p:cNvPr id="3" name="Content Placeholder 2">
            <a:extLst>
              <a:ext uri="{FF2B5EF4-FFF2-40B4-BE49-F238E27FC236}">
                <a16:creationId xmlns:a16="http://schemas.microsoft.com/office/drawing/2014/main" id="{5B23022F-5751-6903-F824-CFF9ECC90789}"/>
              </a:ext>
            </a:extLst>
          </p:cNvPr>
          <p:cNvSpPr>
            <a:spLocks noGrp="1"/>
          </p:cNvSpPr>
          <p:nvPr>
            <p:ph idx="1"/>
          </p:nvPr>
        </p:nvSpPr>
        <p:spPr>
          <a:xfrm>
            <a:off x="386080" y="946778"/>
            <a:ext cx="11511280" cy="5484502"/>
          </a:xfrm>
        </p:spPr>
        <p:txBody>
          <a:bodyPr>
            <a:normAutofit fontScale="85000" lnSpcReduction="20000"/>
          </a:bodyPr>
          <a:lstStyle/>
          <a:p>
            <a:endParaRPr lang="en-US" sz="2600" b="1" dirty="0"/>
          </a:p>
          <a:p>
            <a:pPr marL="0" indent="0">
              <a:buNone/>
            </a:pPr>
            <a:r>
              <a:rPr lang="en-US" sz="2900" b="1" dirty="0">
                <a:highlight>
                  <a:srgbClr val="00FF00"/>
                </a:highlight>
              </a:rPr>
              <a:t>Summary of Key Insights</a:t>
            </a:r>
            <a:r>
              <a:rPr lang="en-US" sz="2600" b="1" dirty="0">
                <a:highlight>
                  <a:srgbClr val="00FF00"/>
                </a:highlight>
              </a:rPr>
              <a:t>:</a:t>
            </a:r>
          </a:p>
          <a:p>
            <a:pPr marL="0" indent="0">
              <a:buNone/>
            </a:pPr>
            <a:endParaRPr lang="en-US" dirty="0">
              <a:highlight>
                <a:srgbClr val="00FF00"/>
              </a:highlight>
            </a:endParaRPr>
          </a:p>
          <a:p>
            <a:r>
              <a:rPr lang="en-US" dirty="0">
                <a:solidFill>
                  <a:schemeClr val="tx1">
                    <a:lumMod val="65000"/>
                    <a:lumOff val="35000"/>
                  </a:schemeClr>
                </a:solidFill>
              </a:rPr>
              <a:t>District Location Score Variations: The analysis reveals significant variations in location scores across different districts in New York. Staten Island emerges as the district with the highest rating, while Manhattan lags behind with the lowest score. This suggests that guests perceive certain districts more favorably than others, potentially due to factors such as accessibility, amenities, and overall appeal.</a:t>
            </a:r>
          </a:p>
          <a:p>
            <a:r>
              <a:rPr lang="en-US" dirty="0">
                <a:solidFill>
                  <a:schemeClr val="tx1">
                    <a:lumMod val="65000"/>
                    <a:lumOff val="35000"/>
                  </a:schemeClr>
                </a:solidFill>
              </a:rPr>
              <a:t>Room Type and Property Type Influence on Prices: The tree diagram highlights the influence of room type and property type on pricing. Entire places command the highest prices, followed by private rooms, shared rooms, and hostel rooms. This indicates that accommodation type significantly impacts pricing strategies, with hosts able to leverage different property types to maximize earnings.</a:t>
            </a:r>
          </a:p>
          <a:p>
            <a:r>
              <a:rPr lang="en-US" dirty="0">
                <a:solidFill>
                  <a:schemeClr val="tx1">
                    <a:lumMod val="65000"/>
                    <a:lumOff val="35000"/>
                  </a:schemeClr>
                </a:solidFill>
              </a:rPr>
              <a:t>Top Cities by Average Price: The bar chart identifies Cape Town as the city with the highest average price among the top 10 cities analyzed. This suggests strong demand and potentially higher revenue opportunities for hosts in Cape Town compared to other destinations. Understanding pricing dynamics in top-performing cities can inform strategic decisions for hosts and property managers.</a:t>
            </a:r>
          </a:p>
          <a:p>
            <a:r>
              <a:rPr lang="en-US" dirty="0">
                <a:solidFill>
                  <a:schemeClr val="tx1">
                    <a:lumMod val="65000"/>
                    <a:lumOff val="35000"/>
                  </a:schemeClr>
                </a:solidFill>
              </a:rPr>
              <a:t>Host Response Time and Communication: Analysis of host response time reveals a clear correlation between timely responses and higher review scores. Guests value quick and effective communication, as evidenced by the higher ratings for hosts who respond within a few hours compared to those with longer response times. Hosts should prioritize prompt responses to guest inquiries and messages to enhance the guest experience and drive positive reviews.</a:t>
            </a:r>
          </a:p>
          <a:p>
            <a:r>
              <a:rPr lang="en-US" dirty="0">
                <a:solidFill>
                  <a:schemeClr val="tx1">
                    <a:lumMod val="65000"/>
                    <a:lumOff val="35000"/>
                  </a:schemeClr>
                </a:solidFill>
              </a:rPr>
              <a:t>Impact of External Factors on Review Scores: The fluctuation in average review scores over time highlights the influence of external factors such as market trends, regulatory changes, and global events. After a period of stagnation and decline, review scores spiked again after 2020, possibly indicating improved guest satisfaction due to enhanced safety measures and service offerings in response to the COVID-19 pandemic.</a:t>
            </a:r>
            <a:endParaRPr lang="en-US" dirty="0"/>
          </a:p>
        </p:txBody>
      </p:sp>
      <p:sp>
        <p:nvSpPr>
          <p:cNvPr id="4" name="TextBox 3">
            <a:extLst>
              <a:ext uri="{FF2B5EF4-FFF2-40B4-BE49-F238E27FC236}">
                <a16:creationId xmlns:a16="http://schemas.microsoft.com/office/drawing/2014/main" id="{3256D1B4-0C8F-AEBB-23F2-BE4FEF1DB0BC}"/>
              </a:ext>
            </a:extLst>
          </p:cNvPr>
          <p:cNvSpPr txBox="1"/>
          <p:nvPr/>
        </p:nvSpPr>
        <p:spPr>
          <a:xfrm>
            <a:off x="10122083" y="6350003"/>
            <a:ext cx="1188720" cy="461665"/>
          </a:xfrm>
          <a:prstGeom prst="rect">
            <a:avLst/>
          </a:prstGeom>
          <a:noFill/>
        </p:spPr>
        <p:txBody>
          <a:bodyPr wrap="square" rtlCol="0">
            <a:spAutoFit/>
          </a:bodyPr>
          <a:lstStyle/>
          <a:p>
            <a:r>
              <a:rPr lang="en-US" sz="2400" b="1" dirty="0">
                <a:latin typeface="Algerian" panose="04020705040A02060702" pitchFamily="82" charset="0"/>
              </a:rPr>
              <a:t>Cont.</a:t>
            </a:r>
          </a:p>
        </p:txBody>
      </p:sp>
      <p:sp>
        <p:nvSpPr>
          <p:cNvPr id="5" name="Isosceles Triangle 4">
            <a:hlinkClick r:id="rId2" action="ppaction://hlinksldjump"/>
            <a:extLst>
              <a:ext uri="{FF2B5EF4-FFF2-40B4-BE49-F238E27FC236}">
                <a16:creationId xmlns:a16="http://schemas.microsoft.com/office/drawing/2014/main" id="{20F124AD-2CA5-2747-777E-6DB7CBB32A41}"/>
              </a:ext>
            </a:extLst>
          </p:cNvPr>
          <p:cNvSpPr/>
          <p:nvPr/>
        </p:nvSpPr>
        <p:spPr>
          <a:xfrm rot="5400000">
            <a:off x="11694161" y="6375402"/>
            <a:ext cx="507997" cy="457200"/>
          </a:xfrm>
          <a:prstGeom prst="triangl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065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27BA-24BB-2177-92D6-86306227EFF8}"/>
              </a:ext>
            </a:extLst>
          </p:cNvPr>
          <p:cNvSpPr>
            <a:spLocks noGrp="1"/>
          </p:cNvSpPr>
          <p:nvPr>
            <p:ph type="title"/>
          </p:nvPr>
        </p:nvSpPr>
        <p:spPr>
          <a:xfrm>
            <a:off x="2759502" y="176151"/>
            <a:ext cx="6741549" cy="559139"/>
          </a:xfrm>
        </p:spPr>
        <p:txBody>
          <a:bodyPr>
            <a:noAutofit/>
          </a:bodyPr>
          <a:lstStyle/>
          <a:p>
            <a:pPr algn="ctr"/>
            <a:r>
              <a:rPr lang="en-US" sz="2800" dirty="0">
                <a:solidFill>
                  <a:srgbClr val="002060"/>
                </a:solidFill>
                <a:highlight>
                  <a:srgbClr val="FF0000"/>
                </a:highlight>
              </a:rPr>
              <a:t>Empowering </a:t>
            </a:r>
            <a:r>
              <a:rPr lang="en-US" sz="2800" dirty="0" err="1">
                <a:solidFill>
                  <a:srgbClr val="002060"/>
                </a:solidFill>
                <a:highlight>
                  <a:srgbClr val="FF0000"/>
                </a:highlight>
              </a:rPr>
              <a:t>AirBnB</a:t>
            </a:r>
            <a:r>
              <a:rPr lang="en-US" sz="2800" dirty="0">
                <a:solidFill>
                  <a:srgbClr val="002060"/>
                </a:solidFill>
                <a:highlight>
                  <a:srgbClr val="FF0000"/>
                </a:highlight>
              </a:rPr>
              <a:t> for </a:t>
            </a:r>
            <a:r>
              <a:rPr lang="en-US" sz="2800" dirty="0">
                <a:solidFill>
                  <a:srgbClr val="002060"/>
                </a:solidFill>
                <a:highlight>
                  <a:srgbClr val="00FFFF"/>
                </a:highlight>
              </a:rPr>
              <a:t>Success</a:t>
            </a:r>
          </a:p>
        </p:txBody>
      </p:sp>
      <p:sp>
        <p:nvSpPr>
          <p:cNvPr id="3" name="Content Placeholder 2">
            <a:extLst>
              <a:ext uri="{FF2B5EF4-FFF2-40B4-BE49-F238E27FC236}">
                <a16:creationId xmlns:a16="http://schemas.microsoft.com/office/drawing/2014/main" id="{5B23022F-5751-6903-F824-CFF9ECC90789}"/>
              </a:ext>
            </a:extLst>
          </p:cNvPr>
          <p:cNvSpPr>
            <a:spLocks noGrp="1"/>
          </p:cNvSpPr>
          <p:nvPr>
            <p:ph idx="1"/>
          </p:nvPr>
        </p:nvSpPr>
        <p:spPr>
          <a:xfrm>
            <a:off x="386080" y="946778"/>
            <a:ext cx="11511280" cy="5819782"/>
          </a:xfrm>
        </p:spPr>
        <p:txBody>
          <a:bodyPr>
            <a:normAutofit fontScale="85000" lnSpcReduction="10000"/>
          </a:bodyPr>
          <a:lstStyle/>
          <a:p>
            <a:pPr marL="0" indent="0">
              <a:buNone/>
            </a:pPr>
            <a:endParaRPr lang="en-US" sz="2600" b="1" dirty="0">
              <a:highlight>
                <a:srgbClr val="00FF00"/>
              </a:highlight>
            </a:endParaRPr>
          </a:p>
          <a:p>
            <a:pPr marL="0" indent="0">
              <a:buNone/>
            </a:pPr>
            <a:r>
              <a:rPr lang="en-US" sz="2600" b="1" dirty="0">
                <a:highlight>
                  <a:srgbClr val="00FF00"/>
                </a:highlight>
              </a:rPr>
              <a:t>Recommendations for Strategic Improvements:</a:t>
            </a:r>
          </a:p>
          <a:p>
            <a:pPr marL="0" indent="0">
              <a:buNone/>
            </a:pPr>
            <a:endParaRPr lang="en-US" dirty="0">
              <a:highlight>
                <a:srgbClr val="00FF00"/>
              </a:highlight>
            </a:endParaRPr>
          </a:p>
          <a:p>
            <a:r>
              <a:rPr lang="en-US" dirty="0">
                <a:solidFill>
                  <a:schemeClr val="tx1">
                    <a:lumMod val="65000"/>
                    <a:lumOff val="35000"/>
                  </a:schemeClr>
                </a:solidFill>
              </a:rPr>
              <a:t>District-level Targeting: Hosts and property managers can capitalize on district-level variations in location scores by focusing marketing efforts and investment in districts with higher ratings. Enhancing amenities, promoting local attractions, and improving accessibility can further elevate district appeal and guest satisfaction.</a:t>
            </a:r>
          </a:p>
          <a:p>
            <a:r>
              <a:rPr lang="en-US" dirty="0">
                <a:solidFill>
                  <a:schemeClr val="tx1">
                    <a:lumMod val="65000"/>
                    <a:lumOff val="35000"/>
                  </a:schemeClr>
                </a:solidFill>
              </a:rPr>
              <a:t>Strategic Pricing Strategies: Hosts should strategically adjust pricing based on room type and property type to maximize revenue. Offering competitive rates for high-demand accommodation types while leveraging premium pricing for unique or luxury properties can optimize earnings and attract guests seeking diverse accommodation options.</a:t>
            </a:r>
          </a:p>
          <a:p>
            <a:r>
              <a:rPr lang="en-US" dirty="0">
                <a:solidFill>
                  <a:schemeClr val="tx1">
                    <a:lumMod val="65000"/>
                    <a:lumOff val="35000"/>
                  </a:schemeClr>
                </a:solidFill>
              </a:rPr>
              <a:t>Market Expansion Opportunities: Consideration should be given to expanding operations in cities with higher average prices, such as Cape Town, to capitalize on revenue opportunities and diversify market presence. Targeted marketing campaigns and partnerships can help penetrate new markets and attract high-value guests seeking premium accommodation experiences.</a:t>
            </a:r>
          </a:p>
          <a:p>
            <a:r>
              <a:rPr lang="en-US" dirty="0">
                <a:solidFill>
                  <a:schemeClr val="tx1">
                    <a:lumMod val="65000"/>
                    <a:lumOff val="35000"/>
                  </a:schemeClr>
                </a:solidFill>
              </a:rPr>
              <a:t>Investment in Communication Infrastructure: Hosts and property managers should invest in communication infrastructure and technologies to facilitate prompt and effective responses to guest inquiries and messages. Implementing automated messaging systems, training staff on effective communication practices, and monitoring response times can enhance guest satisfaction and drive positive reviews.</a:t>
            </a:r>
          </a:p>
          <a:p>
            <a:r>
              <a:rPr lang="en-US" dirty="0">
                <a:solidFill>
                  <a:schemeClr val="tx1">
                    <a:lumMod val="65000"/>
                    <a:lumOff val="35000"/>
                  </a:schemeClr>
                </a:solidFill>
              </a:rPr>
              <a:t>Adaptation to Changing Market Dynamics: Continuous monitoring of market trends and guest feedback is essential for adapting to changing market dynamics and guest preferences. Hosts should remain agile and responsive to emerging trends, regulatory changes, and external events to maintain competitiveness and sustain long-term success in the Airbnb ecosystem.</a:t>
            </a:r>
          </a:p>
        </p:txBody>
      </p:sp>
    </p:spTree>
    <p:extLst>
      <p:ext uri="{BB962C8B-B14F-4D97-AF65-F5344CB8AC3E}">
        <p14:creationId xmlns:p14="http://schemas.microsoft.com/office/powerpoint/2010/main" val="2708521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62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6727</TotalTime>
  <Words>1120</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Algerian</vt:lpstr>
      <vt:lpstr>Arial</vt:lpstr>
      <vt:lpstr>Century Gothic</vt:lpstr>
      <vt:lpstr>Google Sans</vt:lpstr>
      <vt:lpstr>Tw Cen MT</vt:lpstr>
      <vt:lpstr>Wingdings</vt:lpstr>
      <vt:lpstr>Wingdings 3</vt:lpstr>
      <vt:lpstr>Wisp</vt:lpstr>
      <vt:lpstr>Unveiling Airbnb: Exploring Global Operations and Insights</vt:lpstr>
      <vt:lpstr>Title: "Key Objectives"</vt:lpstr>
      <vt:lpstr>Review Score Analysis  </vt:lpstr>
      <vt:lpstr>Host Experience Analysis  </vt:lpstr>
      <vt:lpstr>Property wise Analysis  </vt:lpstr>
      <vt:lpstr>Trends and Patterns  Analysis  </vt:lpstr>
      <vt:lpstr>Empowering AirBnB for Success</vt:lpstr>
      <vt:lpstr>Empowering AirBnB for Success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Service Analytics for Nile</dc:title>
  <dc:creator>BIGWIG DIGITALS</dc:creator>
  <cp:lastModifiedBy>BIGWIG DIGITALS</cp:lastModifiedBy>
  <cp:revision>18</cp:revision>
  <dcterms:created xsi:type="dcterms:W3CDTF">2023-12-15T03:34:43Z</dcterms:created>
  <dcterms:modified xsi:type="dcterms:W3CDTF">2024-02-10T10:58:16Z</dcterms:modified>
</cp:coreProperties>
</file>